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9" r:id="rId2"/>
    <p:sldId id="259" r:id="rId3"/>
    <p:sldId id="308" r:id="rId4"/>
    <p:sldId id="339" r:id="rId5"/>
    <p:sldId id="340" r:id="rId6"/>
    <p:sldId id="500" r:id="rId7"/>
    <p:sldId id="627" r:id="rId8"/>
    <p:sldId id="629" r:id="rId9"/>
    <p:sldId id="341" r:id="rId10"/>
    <p:sldId id="354" r:id="rId11"/>
    <p:sldId id="457" r:id="rId12"/>
    <p:sldId id="628" r:id="rId13"/>
    <p:sldId id="662" r:id="rId14"/>
    <p:sldId id="501" r:id="rId15"/>
    <p:sldId id="385" r:id="rId16"/>
    <p:sldId id="386" r:id="rId17"/>
    <p:sldId id="602" r:id="rId18"/>
    <p:sldId id="458" r:id="rId19"/>
    <p:sldId id="459" r:id="rId20"/>
    <p:sldId id="418" r:id="rId21"/>
    <p:sldId id="502" r:id="rId22"/>
    <p:sldId id="567" r:id="rId23"/>
    <p:sldId id="503" r:id="rId24"/>
    <p:sldId id="545" r:id="rId25"/>
    <p:sldId id="547" r:id="rId26"/>
    <p:sldId id="548" r:id="rId27"/>
    <p:sldId id="550" r:id="rId28"/>
    <p:sldId id="568" r:id="rId29"/>
    <p:sldId id="571" r:id="rId30"/>
    <p:sldId id="585" r:id="rId31"/>
    <p:sldId id="586" r:id="rId32"/>
    <p:sldId id="590" r:id="rId33"/>
    <p:sldId id="593" r:id="rId34"/>
    <p:sldId id="594" r:id="rId35"/>
    <p:sldId id="569" r:id="rId36"/>
    <p:sldId id="551" r:id="rId37"/>
    <p:sldId id="552" r:id="rId38"/>
    <p:sldId id="553" r:id="rId39"/>
    <p:sldId id="554" r:id="rId40"/>
    <p:sldId id="555" r:id="rId41"/>
    <p:sldId id="260" r:id="rId42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FF8A00"/>
    <a:srgbClr val="EA8010"/>
    <a:srgbClr val="231F20"/>
    <a:srgbClr val="91BA5B"/>
    <a:srgbClr val="A6A6A6"/>
    <a:srgbClr val="5B9BD5"/>
    <a:srgbClr val="A9D18E"/>
    <a:srgbClr val="FFC0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105"/>
        <p:guide pos="3846"/>
        <p:guide pos="7378"/>
        <p:guide pos="362"/>
        <p:guide pos="483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中石化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0.3105</c:v>
                </c:pt>
                <c:pt idx="1">
                  <c:v>0.4695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中石油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0.2342</c:v>
                </c:pt>
                <c:pt idx="1">
                  <c:v>0.3145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社会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0.4553</c:v>
                </c:pt>
                <c:pt idx="1">
                  <c:v>0.2164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33906776"/>
        <c:axId val="2134151944"/>
      </c:barChart>
      <c:catAx>
        <c:axId val="2133906776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134151944"/>
        <c:crosses val="autoZero"/>
        <c:auto val="1"/>
        <c:lblAlgn val="ctr"/>
        <c:lblOffset val="100"/>
        <c:noMultiLvlLbl val="0"/>
      </c:catAx>
      <c:valAx>
        <c:axId val="213415194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133906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4016557236654"/>
          <c:y val="0.0790861159929701"/>
          <c:w val="0.937196688552669"/>
          <c:h val="0.70064440538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38641.7</c:v>
                </c:pt>
                <c:pt idx="1">
                  <c:v>39116.1</c:v>
                </c:pt>
                <c:pt idx="2">
                  <c:v>36664.8</c:v>
                </c:pt>
                <c:pt idx="3">
                  <c:v>23217.3</c:v>
                </c:pt>
                <c:pt idx="4">
                  <c:v>38264.7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2444.0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9069496"/>
        <c:axId val="2139073128"/>
      </c:barChart>
      <c:catAx>
        <c:axId val="21390694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139073128"/>
        <c:crosses val="autoZero"/>
        <c:auto val="1"/>
        <c:lblAlgn val="ctr"/>
        <c:lblOffset val="100"/>
        <c:noMultiLvlLbl val="0"/>
      </c:catAx>
      <c:valAx>
        <c:axId val="21390731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9069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775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824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69.png"/><Relationship Id="rId5" Type="http://schemas.openxmlformats.org/officeDocument/2006/relationships/image" Target="../media/image46.png"/><Relationship Id="rId6" Type="http://schemas.openxmlformats.org/officeDocument/2006/relationships/image" Target="../media/image70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openxmlformats.org/officeDocument/2006/relationships/image" Target="../media/image72.jpeg"/><Relationship Id="rId5" Type="http://schemas.openxmlformats.org/officeDocument/2006/relationships/image" Target="../media/image73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降低用油成本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，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油多多</a:t>
              </a:r>
            </a:p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油多多</a:t>
              </a:r>
              <a:endParaRPr lang="en-US" altLang="zh-CN" sz="180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62662"/>
            <a:chOff x="8396712" y="3445855"/>
            <a:chExt cx="3136454" cy="96291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548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车队结成战略合作伙伴</a:t>
              </a:r>
            </a:p>
            <a:p>
              <a:pPr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上线扫码支付合作油站分布</a:t>
            </a:r>
          </a:p>
        </p:txBody>
      </p:sp>
      <p:pic>
        <p:nvPicPr>
          <p:cNvPr id="6" name="图片 5" descr="合作油站分布"/>
          <p:cNvPicPr>
            <a:picLocks noChangeAspect="1"/>
          </p:cNvPicPr>
          <p:nvPr/>
        </p:nvPicPr>
        <p:blipFill>
          <a:blip r:embed="rId3"/>
          <a:srcRect l="13986" t="9380" r="16071" b="6435"/>
          <a:stretch>
            <a:fillRect/>
          </a:stretch>
        </p:blipFill>
        <p:spPr>
          <a:xfrm>
            <a:off x="574675" y="1826260"/>
            <a:ext cx="5779135" cy="4051935"/>
          </a:xfrm>
          <a:prstGeom prst="rect">
            <a:avLst/>
          </a:prstGeom>
        </p:spPr>
      </p:pic>
      <p:graphicFrame>
        <p:nvGraphicFramePr>
          <p:cNvPr id="63" name="표 4"/>
          <p:cNvGraphicFramePr>
            <a:graphicFrameLocks noGrp="1"/>
          </p:cNvGraphicFramePr>
          <p:nvPr/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87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线上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扫码支付合作油站分布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合作伙伴</a:t>
            </a:r>
          </a:p>
        </p:txBody>
      </p:sp>
      <p:sp>
        <p:nvSpPr>
          <p:cNvPr id="252" name=" 252"/>
          <p:cNvSpPr/>
          <p:nvPr/>
        </p:nvSpPr>
        <p:spPr>
          <a:xfrm>
            <a:off x="1729394" y="2508602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823664" y="2560978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823664" y="42764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3555471" y="2560978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287278" y="42764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  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7018923" y="427641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3555633" y="42876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 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9" name="图片 8" descr="C:\Users\DELL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018655" y="2561590"/>
            <a:ext cx="2654935" cy="928370"/>
          </a:xfrm>
          <a:prstGeom prst="roundRect">
            <a:avLst>
              <a:gd name="adj" fmla="val 152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07" name="组合 106"/>
          <p:cNvGrpSpPr/>
          <p:nvPr/>
        </p:nvGrpSpPr>
        <p:grpSpPr>
          <a:xfrm>
            <a:off x="5287116" y="2560978"/>
            <a:ext cx="928694" cy="1285884"/>
            <a:chOff x="642910" y="1285866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sp>
        <p:nvSpPr>
          <p:cNvPr id="10" name="Rounded Rectangle 32"/>
          <p:cNvSpPr/>
          <p:nvPr/>
        </p:nvSpPr>
        <p:spPr>
          <a:xfrm>
            <a:off x="7988935" y="3632835"/>
            <a:ext cx="714375" cy="2063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圆通物流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746123" y="42764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  微信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00974" y="5822951"/>
            <a:ext cx="6320155" cy="326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30%—75%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用中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石化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中石油加油结算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企业用油管理痛点及油多多优势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615" y="3609"/>
              <a:ext cx="2267" cy="5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油多多优势</a:t>
              </a: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35071"/>
              <a:chOff x="695326" y="2120464"/>
              <a:chExt cx="3528466" cy="43507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9592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en-US" altLang="ko-KR" sz="20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油多多-企业用油管理系统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224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该系统是油多多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历时2年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一线物流货车司机，收集整理真实有效需求，于2016年全国首创推出了智能化企业用油管理SAAS系统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目前该系统涉及到的云技术等已经申请了</a:t>
            </a:r>
            <a:r>
              <a:rPr sz="14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30多项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专利！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 flipH="1">
            <a:off x="4729480" y="4047490"/>
            <a:ext cx="3175" cy="153924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项目合作方案流程（无返点版）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油多多</a:t>
              </a:r>
            </a:p>
          </p:txBody>
        </p:sp>
      </p:grp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905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选择套餐，进行充值</a:t>
            </a:r>
          </a:p>
        </p:txBody>
      </p:sp>
      <p:sp>
        <p:nvSpPr>
          <p:cNvPr id="3" name="加号"/>
          <p:cNvSpPr/>
          <p:nvPr/>
        </p:nvSpPr>
        <p:spPr>
          <a:xfrm>
            <a:off x="2125980" y="3703320"/>
            <a:ext cx="5212080" cy="71755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6232525" y="572643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110355" y="4553585"/>
            <a:ext cx="378460" cy="1018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线上分配额度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资金统一管理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024120" y="4553585"/>
            <a:ext cx="378460" cy="1018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交易线上记录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便于对账管理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>
            <a:off x="4640580" y="4389755"/>
            <a:ext cx="9525" cy="118554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4871085" y="4365625"/>
            <a:ext cx="5715" cy="118427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286885" y="574167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649845" y="3476625"/>
            <a:ext cx="1737360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加油消费，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交易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线上记录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4"/>
              <a:chOff x="11045" y="7697"/>
              <a:chExt cx="958" cy="2294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/>
              <p:nvPr/>
            </p:nvCxnSpPr>
            <p:spPr>
              <a:xfrm flipV="1">
                <a:off x="11045" y="9964"/>
                <a:ext cx="958" cy="2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1"/>
                  <a:chOff x="11986" y="7403"/>
                  <a:chExt cx="3451" cy="2091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0" cy="580"/>
                    <a:chOff x="13488" y="8415"/>
                    <a:chExt cx="3450" cy="580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提现到中石化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中石油加油卡</a:t>
                      </a: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0" cy="580"/>
                    <a:chOff x="13489" y="9240"/>
                    <a:chExt cx="3450" cy="580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提现到银行卡（有手续费）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 flipV="1">
            <a:off x="8133715" y="2305685"/>
            <a:ext cx="499110" cy="127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7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35270" y="3395345"/>
            <a:ext cx="4590415" cy="1503045"/>
            <a:chOff x="8402" y="5339"/>
            <a:chExt cx="7229" cy="2367"/>
          </a:xfrm>
        </p:grpSpPr>
        <p:cxnSp>
          <p:nvCxnSpPr>
            <p:cNvPr id="12" name="肘形连接符 11"/>
            <p:cNvCxnSpPr/>
            <p:nvPr/>
          </p:nvCxnSpPr>
          <p:spPr>
            <a:xfrm flipH="1" flipV="1">
              <a:off x="8450" y="5339"/>
              <a:ext cx="7181" cy="2367"/>
            </a:xfrm>
            <a:prstGeom prst="bentConnector3">
              <a:avLst>
                <a:gd name="adj1" fmla="val -222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/>
            <p:nvPr/>
          </p:nvCxnSpPr>
          <p:spPr>
            <a:xfrm flipH="1" flipV="1">
              <a:off x="8402" y="5355"/>
              <a:ext cx="7229" cy="1595"/>
            </a:xfrm>
            <a:prstGeom prst="bentConnector3">
              <a:avLst>
                <a:gd name="adj1" fmla="val -218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肘形连接符 14"/>
          <p:cNvCxnSpPr/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412105" y="2524760"/>
            <a:ext cx="1400810" cy="43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账期</a:t>
            </a: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，低息贷款</a:t>
            </a: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25" name="组合 24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9" name="组合 28"/>
          <p:cNvGrpSpPr/>
          <p:nvPr/>
        </p:nvGrpSpPr>
        <p:grpSpPr>
          <a:xfrm>
            <a:off x="866775" y="2948940"/>
            <a:ext cx="1421130" cy="469900"/>
            <a:chOff x="1365" y="5124"/>
            <a:chExt cx="2238" cy="740"/>
          </a:xfrm>
        </p:grpSpPr>
        <p:sp>
          <p:nvSpPr>
            <p:cNvPr id="35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65" y="5191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合作方</a:t>
              </a:r>
            </a:p>
          </p:txBody>
        </p:sp>
      </p:grpSp>
      <p:cxnSp>
        <p:nvCxnSpPr>
          <p:cNvPr id="42" name="肘形连接符 41"/>
          <p:cNvCxnSpPr/>
          <p:nvPr/>
        </p:nvCxnSpPr>
        <p:spPr>
          <a:xfrm flipV="1">
            <a:off x="4731385" y="2306955"/>
            <a:ext cx="1980565" cy="270510"/>
          </a:xfrm>
          <a:prstGeom prst="bentConnector3">
            <a:avLst>
              <a:gd name="adj1" fmla="val -288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3" name="直接连接符 42"/>
          <p:cNvCxnSpPr>
            <a:stCxn id="3" idx="2"/>
          </p:cNvCxnSpPr>
          <p:nvPr/>
        </p:nvCxnSpPr>
        <p:spPr>
          <a:xfrm>
            <a:off x="2816860" y="4062095"/>
            <a:ext cx="5080" cy="154114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/>
          <p:cNvCxnSpPr>
            <a:stCxn id="3" idx="0"/>
          </p:cNvCxnSpPr>
          <p:nvPr/>
        </p:nvCxnSpPr>
        <p:spPr>
          <a:xfrm flipH="1">
            <a:off x="6642735" y="4062095"/>
            <a:ext cx="4445" cy="153162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" name="组合 4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52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5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99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9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199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199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199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91" grpId="0"/>
      <p:bldP spid="192" grpId="0"/>
      <p:bldP spid="63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项目合作方案具体实施步骤（无返点版）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用油企业给油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多多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后，账户里会获取对应的使用额度；发票可以不定时、不定额、不定抬头随时申请，邮寄费用及开票税点，均由油多多承担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分配金额，管理司机</a:t>
            </a:r>
          </a:p>
          <a:p>
            <a:pPr algn="r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额度根据实际情况，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分配给子账户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司机，司机用个人手机登陆油多多后使用加油扫码支付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2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9219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lang="en-US" alt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/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服务项/多多信用分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8064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企业使用介绍</a:t>
            </a:r>
            <a:endParaRPr lang="en-US" altLang="zh-CN" sz="6000" spc="-15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560185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企业用油管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25" y="2505075"/>
            <a:ext cx="5749290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4061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司机管理"/>
          <p:cNvPicPr>
            <a:picLocks noChangeAspect="1"/>
          </p:cNvPicPr>
          <p:nvPr/>
        </p:nvPicPr>
        <p:blipFill>
          <a:blip r:embed="rId3"/>
          <a:srcRect l="776" t="757" r="668"/>
          <a:stretch>
            <a:fillRect/>
          </a:stretch>
        </p:blipFill>
        <p:spPr>
          <a:xfrm>
            <a:off x="910590" y="2183765"/>
            <a:ext cx="7951470" cy="341312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97175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8511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08580" y="54825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48195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C:\Users\DELL\Desktop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145" y="2183765"/>
            <a:ext cx="7978140" cy="339915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644515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C:\Users\DELL\Desktop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145" y="2183765"/>
            <a:ext cx="7947660" cy="30695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账户管理（无返点版）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C:\Users\DELL\Desktop\账户管理低权限4.png账户管理低权限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0750" y="2183130"/>
            <a:ext cx="8672195" cy="3712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8064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企业使用介绍</a:t>
            </a:r>
            <a:endParaRPr lang="zh-CN" sz="6000" spc="-15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使用：登录（无返点版）（二维码和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logo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待更换）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37425" y="3482975"/>
            <a:ext cx="1245870" cy="161925"/>
            <a:chOff x="11459" y="5146"/>
            <a:chExt cx="1962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376" y="4356"/>
              <a:ext cx="255" cy="1835"/>
            </a:xfrm>
            <a:prstGeom prst="bentConnector3">
              <a:avLst>
                <a:gd name="adj1" fmla="val 203529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85" y="3349625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0690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1042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1.陆上加油业务背景</a:t>
            </a: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/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成品油零售市场格局：</a:t>
              </a: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从垄断到竞争，各类加油站迎来发展机遇</a:t>
              </a:r>
              <a:endParaRPr lang="en-US" altLang="ko-KR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国企油站：</a:t>
              </a: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创新滞后用户体验差，运营效率低、面对激烈竞争无法获取新客户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外资油站：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服务能力已接近上限，急需创新模式优化提升服务效率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0080"/>
            <a:chOff x="1006" y="7304"/>
            <a:chExt cx="8462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民营或独立油站：</a:t>
              </a: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单站销售效率低，品牌极为弱势，依托互联网进行整合机会巨大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914400"/>
            <a:chOff x="980" y="8370"/>
            <a:chExt cx="8487" cy="1440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炼厂</a:t>
              </a: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产能过剩率超过30%，开工折损率接近15%，市场决定权转向终端，形成新的整合机会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409055" y="337693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9975215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9055" y="2912110"/>
            <a:ext cx="10401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社会站数量占约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47655" y="3317875"/>
            <a:ext cx="9258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社会站销量仅占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5676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使用：流水报表（图片油多多内容修改）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  <a:p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8064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司机使用介绍</a:t>
            </a:r>
            <a:endParaRPr lang="zh-CN" sz="6000" spc="-15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105" y="3488055"/>
            <a:ext cx="683260" cy="6832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103880" y="3780155"/>
            <a:ext cx="2446655" cy="1363345"/>
            <a:chOff x="4888" y="5953"/>
            <a:chExt cx="3853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888" y="5953"/>
              <a:ext cx="2669" cy="2147"/>
              <a:chOff x="2809" y="6464"/>
              <a:chExt cx="2669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937" y="6719"/>
                <a:ext cx="608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809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3175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1.陆上加油业务背景</a:t>
            </a:r>
            <a:endParaRPr lang="en-US" altLang="ko-KR" sz="36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加油市场痛点</a:t>
            </a: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130" cy="2559050"/>
            <a:chOff x="1733" y="5728"/>
            <a:chExt cx="4438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878641"/>
                <a:ext cx="2102502" cy="3781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消费者希望加到高质量、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低价格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油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454139"/>
                <a:ext cx="2104218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减免排队付费、开发票等繁琐程序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O2O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需求迫切）</a:t>
                </a: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55"/>
              <a:ext cx="4011" cy="713"/>
              <a:chOff x="1376735" y="4988106"/>
              <a:chExt cx="2547546" cy="45206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029347"/>
                <a:ext cx="2027366" cy="3781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使用优惠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加油站覆盖广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，无品牌和区域限制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0260" name="Group 78"/>
            <p:cNvGrpSpPr/>
            <p:nvPr/>
          </p:nvGrpSpPr>
          <p:grpSpPr bwMode="auto">
            <a:xfrm>
              <a:off x="1900" y="8763"/>
              <a:ext cx="4011" cy="710"/>
              <a:chOff x="1376735" y="5563459"/>
              <a:chExt cx="2547546" cy="4520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76735" y="5563459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4" name="speed"/>
              <p:cNvSpPr txBox="1">
                <a:spLocks noChangeArrowheads="1"/>
              </p:cNvSpPr>
              <p:nvPr/>
            </p:nvSpPr>
            <p:spPr bwMode="auto">
              <a:xfrm>
                <a:off x="1896915" y="5604845"/>
                <a:ext cx="2027366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目前三桶油垄断优势明显，且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加油卡不互通</a:t>
                </a:r>
                <a:endParaRPr lang="zh-CN" altLang="en-US" b="1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75" name="speed"/>
              <p:cNvSpPr txBox="1">
                <a:spLocks noChangeArrowheads="1"/>
              </p:cNvSpPr>
              <p:nvPr/>
            </p:nvSpPr>
            <p:spPr bwMode="auto">
              <a:xfrm>
                <a:off x="1434607" y="5635602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4070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906270" y="2601595"/>
            <a:ext cx="98742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消费者</a:t>
            </a: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4057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1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472430" y="2601595"/>
            <a:ext cx="132524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</a:t>
            </a:r>
          </a:p>
        </p:txBody>
      </p:sp>
      <p:grpSp>
        <p:nvGrpSpPr>
          <p:cNvPr id="157" name="组合 156"/>
          <p:cNvGrpSpPr/>
          <p:nvPr/>
        </p:nvGrpSpPr>
        <p:grpSpPr>
          <a:xfrm>
            <a:off x="4117340" y="3637280"/>
            <a:ext cx="3815080" cy="2559050"/>
            <a:chOff x="6484" y="5728"/>
            <a:chExt cx="6008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6676" y="5865"/>
              <a:ext cx="5799" cy="3594"/>
              <a:chOff x="6676" y="5865"/>
              <a:chExt cx="5799" cy="3594"/>
            </a:xfrm>
          </p:grpSpPr>
          <p:grpSp>
            <p:nvGrpSpPr>
              <p:cNvPr id="10242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025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物流行业蓬勃发展，物流需求逐步提升，交运服务类公司渴望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降低加油成本</a:t>
                </a:r>
                <a:endParaRPr lang="zh-CN" altLang="ko-KR" sz="120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物流交运企业管理加油必须用加油卡，加油卡不具备广泛的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通用性</a:t>
                </a: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大量物流车队司机把加油卡变卖，然后去低价格油品无质量保障的油站加油，物流公司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无法有效管理</a:t>
                </a:r>
              </a:p>
            </p:txBody>
          </p:sp>
        </p:grpSp>
      </p:grp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9096375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9290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097010" y="2601595"/>
            <a:ext cx="139192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民营加油站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8128000" y="3637280"/>
            <a:ext cx="2961640" cy="2559050"/>
            <a:chOff x="12800" y="5728"/>
            <a:chExt cx="4664" cy="4030"/>
          </a:xfrm>
        </p:grpSpPr>
        <p:sp>
          <p:nvSpPr>
            <p:cNvPr id="45" name="Rectangle 44"/>
            <p:cNvSpPr/>
            <p:nvPr/>
          </p:nvSpPr>
          <p:spPr>
            <a:xfrm>
              <a:off x="12800" y="5728"/>
              <a:ext cx="4665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13717" y="60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个体经营为主，没有联盟经营和联网机制，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辐射范围小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13717" y="6870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降价促销是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单一化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的经营法宝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13717" y="7596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水平低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，业态落后服务差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3003" y="6032"/>
              <a:ext cx="542" cy="541"/>
              <a:chOff x="13002" y="6225"/>
              <a:chExt cx="713" cy="712"/>
            </a:xfrm>
          </p:grpSpPr>
          <p:sp>
            <p:nvSpPr>
              <p:cNvPr id="8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8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9" name="speed"/>
            <p:cNvSpPr txBox="1">
              <a:spLocks noChangeArrowheads="1"/>
            </p:cNvSpPr>
            <p:nvPr/>
          </p:nvSpPr>
          <p:spPr bwMode="auto">
            <a:xfrm>
              <a:off x="13717" y="8178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品牌效应，品牌认知度低，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油品质量信任度低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0" name="speed"/>
            <p:cNvSpPr txBox="1">
              <a:spLocks noChangeArrowheads="1"/>
            </p:cNvSpPr>
            <p:nvPr/>
          </p:nvSpPr>
          <p:spPr bwMode="auto">
            <a:xfrm>
              <a:off x="13717" y="89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单个油站加油量小，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采购成本较高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，没有资源保障</a:t>
              </a: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3003" y="6753"/>
              <a:ext cx="542" cy="541"/>
              <a:chOff x="13002" y="6225"/>
              <a:chExt cx="713" cy="712"/>
            </a:xfrm>
          </p:grpSpPr>
          <p:sp>
            <p:nvSpPr>
              <p:cNvPr id="112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3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003" y="7479"/>
              <a:ext cx="542" cy="541"/>
              <a:chOff x="13002" y="6225"/>
              <a:chExt cx="713" cy="712"/>
            </a:xfrm>
          </p:grpSpPr>
          <p:sp>
            <p:nvSpPr>
              <p:cNvPr id="115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6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3003" y="8205"/>
              <a:ext cx="542" cy="541"/>
              <a:chOff x="13002" y="6225"/>
              <a:chExt cx="713" cy="712"/>
            </a:xfrm>
          </p:grpSpPr>
          <p:sp>
            <p:nvSpPr>
              <p:cNvPr id="11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003" y="8931"/>
              <a:ext cx="542" cy="541"/>
              <a:chOff x="13002" y="6225"/>
              <a:chExt cx="713" cy="712"/>
            </a:xfrm>
          </p:grpSpPr>
          <p:sp>
            <p:nvSpPr>
              <p:cNvPr id="121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32"/>
          <p:cNvCxnSpPr>
            <a:stCxn id="22" idx="4"/>
          </p:cNvCxnSpPr>
          <p:nvPr/>
        </p:nvCxnSpPr>
        <p:spPr>
          <a:xfrm flipH="1">
            <a:off x="6090285" y="3139440"/>
            <a:ext cx="5715" cy="285115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63103" y="2372360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风险及应对分析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资金安全和质量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保障</a:t>
            </a:r>
          </a:p>
        </p:txBody>
      </p:sp>
      <p:grpSp>
        <p:nvGrpSpPr>
          <p:cNvPr id="36870" name="Group 6"/>
          <p:cNvGrpSpPr/>
          <p:nvPr/>
        </p:nvGrpSpPr>
        <p:grpSpPr bwMode="auto">
          <a:xfrm>
            <a:off x="5296218" y="1572260"/>
            <a:ext cx="1599565" cy="1598295"/>
            <a:chOff x="5090614" y="2979894"/>
            <a:chExt cx="2010773" cy="2010773"/>
          </a:xfrm>
        </p:grpSpPr>
        <p:grpSp>
          <p:nvGrpSpPr>
            <p:cNvPr id="36891" name="Group 7"/>
            <p:cNvGrpSpPr/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240469"/>
              <a:ext cx="1508280" cy="4042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保障体系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94130" y="3239770"/>
            <a:ext cx="4813300" cy="655320"/>
            <a:chOff x="2038" y="5102"/>
            <a:chExt cx="7580" cy="1032"/>
          </a:xfrm>
        </p:grpSpPr>
        <p:sp>
          <p:nvSpPr>
            <p:cNvPr id="36" name="Rectangle 35"/>
            <p:cNvSpPr/>
            <p:nvPr/>
          </p:nvSpPr>
          <p:spPr>
            <a:xfrm>
              <a:off x="2038" y="5340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2396" y="5102"/>
              <a:ext cx="7222" cy="1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170" tIns="46990" rIns="90170" bIns="4699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法律保障：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律师事务所对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公司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产品、资金安全、资金用途给予最权威的法律认证</a:t>
              </a:r>
              <a:endParaRPr lang="en-US" altLang="ko-KR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778908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油品质量如何保障？</a:t>
            </a:r>
          </a:p>
        </p:txBody>
      </p:sp>
      <p:pic>
        <p:nvPicPr>
          <p:cNvPr id="3" name="图片 2" descr="保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1717675"/>
            <a:ext cx="748030" cy="748030"/>
          </a:xfrm>
          <a:prstGeom prst="rect">
            <a:avLst/>
          </a:prstGeom>
        </p:spPr>
      </p:pic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14185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资金安全如何保障？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8195" y="1769745"/>
            <a:ext cx="1206500" cy="1203960"/>
            <a:chOff x="1733" y="4452"/>
            <a:chExt cx="1900" cy="1896"/>
          </a:xfrm>
        </p:grpSpPr>
        <p:sp>
          <p:nvSpPr>
            <p:cNvPr id="24" name="Oval 23"/>
            <p:cNvSpPr/>
            <p:nvPr/>
          </p:nvSpPr>
          <p:spPr>
            <a:xfrm>
              <a:off x="1733" y="4452"/>
              <a:ext cx="1900" cy="1897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5" name="图片 4" descr="C:\Users\DELL\Desktop\资金安全.png资金安全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89" y="4905"/>
              <a:ext cx="988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9878695" y="1769745"/>
            <a:ext cx="1206500" cy="1203960"/>
            <a:chOff x="8650" y="4452"/>
            <a:chExt cx="1900" cy="1896"/>
          </a:xfrm>
        </p:grpSpPr>
        <p:sp>
          <p:nvSpPr>
            <p:cNvPr id="31" name="Oval 30"/>
            <p:cNvSpPr/>
            <p:nvPr/>
          </p:nvSpPr>
          <p:spPr>
            <a:xfrm>
              <a:off x="8650" y="4452"/>
              <a:ext cx="1900" cy="1897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图片 7" descr="C:\Users\DELL\Desktop\质量保障.png质量保障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06" y="4906"/>
              <a:ext cx="988" cy="9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294130" y="4005580"/>
            <a:ext cx="4813300" cy="472440"/>
            <a:chOff x="2038" y="6308"/>
            <a:chExt cx="7580" cy="744"/>
          </a:xfrm>
        </p:grpSpPr>
        <p:sp>
          <p:nvSpPr>
            <p:cNvPr id="34" name="Rectangle 35"/>
            <p:cNvSpPr/>
            <p:nvPr/>
          </p:nvSpPr>
          <p:spPr>
            <a:xfrm>
              <a:off x="2038" y="6402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96" y="6308"/>
              <a:ext cx="7222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银行资金监管：</a:t>
              </a:r>
            </a:p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支持主流在线支付平台，确保实时到账，人民银行监管100%安全</a:t>
              </a:r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94130" y="4588510"/>
            <a:ext cx="4812030" cy="655320"/>
            <a:chOff x="2038" y="7226"/>
            <a:chExt cx="7578" cy="1032"/>
          </a:xfrm>
        </p:grpSpPr>
        <p:sp>
          <p:nvSpPr>
            <p:cNvPr id="35" name="文本框 34"/>
            <p:cNvSpPr txBox="1"/>
            <p:nvPr/>
          </p:nvSpPr>
          <p:spPr>
            <a:xfrm>
              <a:off x="2394" y="7226"/>
              <a:ext cx="7223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软件应用保障：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先进的安全技术保障账户信息安全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，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设立银联专属托管账户，财务结算自动触发银联分账系统，无人工参与</a:t>
              </a:r>
              <a:endParaRPr lang="zh-CN" altLang="en-US" sz="1200"/>
            </a:p>
          </p:txBody>
        </p:sp>
        <p:sp>
          <p:nvSpPr>
            <p:cNvPr id="10" name="Rectangle 35"/>
            <p:cNvSpPr/>
            <p:nvPr/>
          </p:nvSpPr>
          <p:spPr>
            <a:xfrm>
              <a:off x="2038" y="7464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94130" y="5354320"/>
            <a:ext cx="4813300" cy="472440"/>
            <a:chOff x="2038" y="8432"/>
            <a:chExt cx="7580" cy="744"/>
          </a:xfrm>
        </p:grpSpPr>
        <p:sp>
          <p:nvSpPr>
            <p:cNvPr id="37" name="文本框 36"/>
            <p:cNvSpPr txBox="1"/>
            <p:nvPr/>
          </p:nvSpPr>
          <p:spPr>
            <a:xfrm>
              <a:off x="2394" y="8432"/>
              <a:ext cx="7224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用户隐私安全保障：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严格的权限管理系统，保障用户隐私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Rectangle 35"/>
            <p:cNvSpPr/>
            <p:nvPr/>
          </p:nvSpPr>
          <p:spPr>
            <a:xfrm>
              <a:off x="2038" y="8526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89320" y="3239770"/>
            <a:ext cx="4530725" cy="655320"/>
            <a:chOff x="9432" y="5102"/>
            <a:chExt cx="7135" cy="1032"/>
          </a:xfrm>
        </p:grpSpPr>
        <p:sp>
          <p:nvSpPr>
            <p:cNvPr id="16" name="文本框 15"/>
            <p:cNvSpPr txBox="1"/>
            <p:nvPr/>
          </p:nvSpPr>
          <p:spPr>
            <a:xfrm>
              <a:off x="9432" y="5102"/>
              <a:ext cx="6750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高质量的合作油站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支持的加油站均为中石油、中石化及获得油多多认证的油品质量合格的加油站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Rectangle 35"/>
            <p:cNvSpPr/>
            <p:nvPr/>
          </p:nvSpPr>
          <p:spPr>
            <a:xfrm>
              <a:off x="16447" y="5340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36005" y="3914140"/>
            <a:ext cx="4384040" cy="655320"/>
            <a:chOff x="9663" y="6203"/>
            <a:chExt cx="6904" cy="1032"/>
          </a:xfrm>
        </p:grpSpPr>
        <p:sp>
          <p:nvSpPr>
            <p:cNvPr id="18" name="文本框 17"/>
            <p:cNvSpPr txBox="1"/>
            <p:nvPr/>
          </p:nvSpPr>
          <p:spPr>
            <a:xfrm>
              <a:off x="9663" y="6203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用户考评系统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完善的用户反馈体系，认真采纳客户建议，对油站合作关系根据考评体系做出调整</a:t>
              </a:r>
            </a:p>
          </p:txBody>
        </p:sp>
        <p:sp>
          <p:nvSpPr>
            <p:cNvPr id="19" name="Rectangle 35"/>
            <p:cNvSpPr/>
            <p:nvPr/>
          </p:nvSpPr>
          <p:spPr>
            <a:xfrm>
              <a:off x="16447" y="6441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6005" y="4588510"/>
            <a:ext cx="4384040" cy="655320"/>
            <a:chOff x="9663" y="6308"/>
            <a:chExt cx="6904" cy="1032"/>
          </a:xfrm>
        </p:grpSpPr>
        <p:sp>
          <p:nvSpPr>
            <p:cNvPr id="40" name="文本框 39"/>
            <p:cNvSpPr txBox="1"/>
            <p:nvPr/>
          </p:nvSpPr>
          <p:spPr>
            <a:xfrm>
              <a:off x="9663" y="6308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第三方机构检测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为客户提供的油品经专业第三方机构检测（SGS），保证油品质量、数量、品质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1" name="Rectangle 35"/>
            <p:cNvSpPr/>
            <p:nvPr/>
          </p:nvSpPr>
          <p:spPr>
            <a:xfrm>
              <a:off x="16447" y="6546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967163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6098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zh-CN" sz="160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希望我们可以成为合作伙伴，共创行业巅峰！</a:t>
            </a:r>
            <a:endParaRPr lang="zh-CN" altLang="ko-KR" sz="1600" b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1.陆上加油业务背景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1.3 加油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站连锁管理市场机会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350" y="6661"/>
              <a:ext cx="2524" cy="104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加油站连锁市场机会</a:t>
              </a: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3333750" y="1758315"/>
            <a:ext cx="7492365" cy="1679575"/>
            <a:chOff x="5250" y="2769"/>
            <a:chExt cx="11799" cy="2645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987" y="2769"/>
              <a:ext cx="8062" cy="1796"/>
              <a:chOff x="7745" y="2769"/>
              <a:chExt cx="8062" cy="17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5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ko-KR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商品市场定位</a:t>
                </a:r>
                <a:endParaRPr lang="zh-CN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11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商品单一、消费差异小、目标市场明确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有现成的油库，可改造成配送中心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已有零售网点，有得天独厚的行业优势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原油开产开发、原油进口、资源定价、行业管制等领域必将进一步放开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536950" y="4375150"/>
            <a:ext cx="5186045" cy="760095"/>
            <a:chOff x="5570" y="6890"/>
            <a:chExt cx="8167" cy="1197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1981" cy="651"/>
            </a:xfrm>
            <a:prstGeom prst="bentConnector3">
              <a:avLst>
                <a:gd name="adj1" fmla="val 500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/>
            <p:cNvGrpSpPr/>
            <p:nvPr/>
          </p:nvGrpSpPr>
          <p:grpSpPr>
            <a:xfrm>
              <a:off x="7551" y="6947"/>
              <a:ext cx="6186" cy="1140"/>
              <a:chOff x="7551" y="6947"/>
              <a:chExt cx="6186" cy="114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099" y="6947"/>
                <a:ext cx="4638" cy="1112"/>
                <a:chOff x="7745" y="6870"/>
                <a:chExt cx="4638" cy="1112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45" y="6870"/>
                  <a:ext cx="1440" cy="4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行业现状</a:t>
                  </a: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45" y="7386"/>
                  <a:ext cx="4639" cy="5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 algn="l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行业没有统一经营管理的民营品牌</a:t>
                  </a:r>
                  <a:endPara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中国的大部分炼油厂都出现了产能过剩</a:t>
                  </a:r>
                  <a:endPara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551" y="6947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623" y="7188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173730" y="3210560"/>
            <a:ext cx="6690995" cy="889000"/>
            <a:chOff x="4998" y="5056"/>
            <a:chExt cx="10537" cy="1400"/>
          </a:xfrm>
        </p:grpSpPr>
        <p:grpSp>
          <p:nvGrpSpPr>
            <p:cNvPr id="75" name="组合 74"/>
            <p:cNvGrpSpPr/>
            <p:nvPr/>
          </p:nvGrpSpPr>
          <p:grpSpPr>
            <a:xfrm>
              <a:off x="11191" y="5056"/>
              <a:ext cx="4344" cy="1400"/>
              <a:chOff x="9837" y="4913"/>
              <a:chExt cx="4344" cy="14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8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加油站是最适宜连锁经营的零售行业，也是国外最早实行连锁经营的行业之一</a:t>
                </a:r>
              </a:p>
              <a:p>
                <a:pPr marL="0" indent="0" algn="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37" y="4913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ko-KR" sz="180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行业特点</a:t>
                </a: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4998" y="5072"/>
              <a:ext cx="4817" cy="685"/>
            </a:xfrm>
            <a:prstGeom prst="bentConnector3">
              <a:avLst>
                <a:gd name="adj1" fmla="val 4565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75050" y="4013200"/>
            <a:ext cx="6299835" cy="2139950"/>
            <a:chOff x="5630" y="6320"/>
            <a:chExt cx="9921" cy="3370"/>
          </a:xfrm>
        </p:grpSpPr>
        <p:grpSp>
          <p:nvGrpSpPr>
            <p:cNvPr id="77" name="组合 76"/>
            <p:cNvGrpSpPr/>
            <p:nvPr/>
          </p:nvGrpSpPr>
          <p:grpSpPr>
            <a:xfrm>
              <a:off x="11191" y="8550"/>
              <a:ext cx="4360" cy="1102"/>
              <a:chOff x="9837" y="8549"/>
              <a:chExt cx="4360" cy="1102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9837" y="9055"/>
                <a:ext cx="4360" cy="5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监管要求</a:t>
                </a:r>
                <a:r>
                  <a:rPr altLang="zh-CN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2020</a:t>
                </a: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年前完全放开成品油定价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传统的民营加油站注定被收购或者淘汰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9837" y="8549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定价改革</a:t>
                </a:r>
              </a:p>
            </p:txBody>
          </p:sp>
        </p:grpSp>
        <p:sp>
          <p:nvSpPr>
            <p:cNvPr id="72" name="Oval 7"/>
            <p:cNvSpPr/>
            <p:nvPr/>
          </p:nvSpPr>
          <p:spPr>
            <a:xfrm>
              <a:off x="9815" y="8550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8" name="肘形连接符 107"/>
            <p:cNvCxnSpPr>
              <a:endCxn id="72" idx="2"/>
            </p:cNvCxnSpPr>
            <p:nvPr/>
          </p:nvCxnSpPr>
          <p:spPr>
            <a:xfrm>
              <a:off x="5630" y="6320"/>
              <a:ext cx="4185" cy="2801"/>
            </a:xfrm>
            <a:prstGeom prst="bentConnector3">
              <a:avLst>
                <a:gd name="adj1" fmla="val 34241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9887" y="8791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陆上加油业务背景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互联网加油平台介绍-油多多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企业车队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油多多产品介绍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第254位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Tm="4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75335" y="193198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96878" y="2767013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97195" y="2122488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605780" y="2813526"/>
            <a:ext cx="3188335" cy="2609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森科能源全资子公司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96878" y="3223260"/>
            <a:ext cx="5367337" cy="22402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路石科技（北京）有限公司【 RoadStone (Beijing) Technology Co., Ltd. 】是海峡两岸第一家森科能源全资子公司，总部设在北京。森科能源投资</a:t>
            </a:r>
            <a:r>
              <a:rPr sz="140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在华开展石油开展业务。</a:t>
            </a: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目前，路石科技（北京）有限公司已与腾讯、支付宝、中国银联、中国外运、千方物流、圆通物流等多家公司达成战略合作，并在</a:t>
            </a:r>
            <a:r>
              <a:rPr sz="140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城市建立了销售服务网点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5605780" y="566039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 flipV="1">
            <a:off x="1047750" y="5564505"/>
            <a:ext cx="3993515" cy="95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5058410" y="5559425"/>
            <a:ext cx="6083300" cy="146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2.互联网加油平台介绍-油多多</a:t>
            </a:r>
            <a:endParaRPr lang="en-US" altLang="ko-KR" sz="360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2.3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核心成员介绍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2775" name="Group 12"/>
          <p:cNvGrpSpPr/>
          <p:nvPr/>
        </p:nvGrpSpPr>
        <p:grpSpPr bwMode="auto">
          <a:xfrm>
            <a:off x="1035050" y="1813560"/>
            <a:ext cx="3673475" cy="3930650"/>
            <a:chOff x="3307171" y="2078921"/>
            <a:chExt cx="3448641" cy="3688876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3580797" y="3015741"/>
              <a:ext cx="3175015" cy="205957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第一代移动互联网从业者，曾任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移动产品总监，负责过的产品有手机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空间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加入腾讯之前曾任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摩托罗拉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产品部任项目经理，也是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播思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科技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安卓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ophone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创始团队成员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十几年的互联网产品经验，对用户潜在需求敏感度极高，对移动互联网产品有着非常宽的视野和高度的自信，团队管理经验丰富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毕业于西安电子科技大学计算机系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5" name="텍스트 개체 틀 3"/>
            <p:cNvSpPr txBox="1"/>
            <p:nvPr/>
          </p:nvSpPr>
          <p:spPr>
            <a:xfrm>
              <a:off x="3580498" y="2651025"/>
              <a:ext cx="715362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创始人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804" name="텍스트 개체 틀 3"/>
            <p:cNvSpPr txBox="1"/>
            <p:nvPr/>
          </p:nvSpPr>
          <p:spPr bwMode="auto">
            <a:xfrm>
              <a:off x="3580520" y="2078921"/>
              <a:ext cx="858435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徐铮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307171" y="2284518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6" name="Group 17"/>
          <p:cNvGrpSpPr/>
          <p:nvPr/>
        </p:nvGrpSpPr>
        <p:grpSpPr bwMode="auto">
          <a:xfrm>
            <a:off x="5058410" y="1813560"/>
            <a:ext cx="2874645" cy="4110355"/>
            <a:chOff x="6484859" y="2078934"/>
            <a:chExt cx="2696547" cy="3857343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4243" y="3016305"/>
              <a:ext cx="2557163" cy="128717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金山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网络和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。一直负责技术框架设计、研发团队管理等相关工作。原腾讯技术总监，曾负责开发过金山词霸、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浏览器、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QROM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的产品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71450" indent="-17145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毕业于西北农林计算机系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0" name="텍스트 개체 틀 3"/>
            <p:cNvSpPr txBox="1"/>
            <p:nvPr/>
          </p:nvSpPr>
          <p:spPr>
            <a:xfrm>
              <a:off x="6623946" y="2651010"/>
              <a:ext cx="1191318" cy="3062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800" name="텍스트 개체 틀 3"/>
            <p:cNvSpPr txBox="1"/>
            <p:nvPr/>
          </p:nvSpPr>
          <p:spPr bwMode="auto">
            <a:xfrm>
              <a:off x="6624075" y="2078934"/>
              <a:ext cx="1286623" cy="55121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李天畅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254132"/>
              <a:ext cx="0" cy="36821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7" name="Group 22"/>
          <p:cNvGrpSpPr/>
          <p:nvPr/>
        </p:nvGrpSpPr>
        <p:grpSpPr bwMode="auto">
          <a:xfrm>
            <a:off x="8510905" y="1813560"/>
            <a:ext cx="2993390" cy="4110355"/>
            <a:chOff x="8957533" y="2086069"/>
            <a:chExt cx="2807934" cy="3857531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8957533" y="2249357"/>
              <a:ext cx="5361" cy="369424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343" y="3022889"/>
              <a:ext cx="2672124" cy="180212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We 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期间曾运营过手机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、腾讯手机管家、腾讯地图等项目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导世通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微软中国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、腾讯。有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年以上互联网产品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渠道运营经验。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运营方面有独到的资源、渠道和方法，是互联网方面的运营专家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毕业于西北大学计算机系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6" name="텍스트 개체 틀 3"/>
            <p:cNvSpPr txBox="1"/>
            <p:nvPr/>
          </p:nvSpPr>
          <p:spPr>
            <a:xfrm>
              <a:off x="9093046" y="2658173"/>
              <a:ext cx="1191317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797" name="텍스트 개체 틀 3"/>
            <p:cNvSpPr txBox="1"/>
            <p:nvPr/>
          </p:nvSpPr>
          <p:spPr bwMode="auto">
            <a:xfrm>
              <a:off x="9093175" y="2086069"/>
              <a:ext cx="1286622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吴雪梅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2755" y="4926330"/>
            <a:ext cx="3034665" cy="1177290"/>
            <a:chOff x="713" y="7770"/>
            <a:chExt cx="4779" cy="1854"/>
          </a:xfrm>
        </p:grpSpPr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2792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两次创业</a:t>
              </a:r>
            </a:p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腾讯</a:t>
              </a:r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年产品总监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3" y="7770"/>
              <a:ext cx="1832" cy="1830"/>
              <a:chOff x="2297" y="6980"/>
              <a:chExt cx="1832" cy="183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297" y="6980"/>
                <a:ext cx="1832" cy="183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3" name="图片 12" descr="合作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6" y="7308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4" name="组合 33"/>
          <p:cNvGrpSpPr/>
          <p:nvPr/>
        </p:nvGrpSpPr>
        <p:grpSpPr>
          <a:xfrm>
            <a:off x="4500880" y="4933950"/>
            <a:ext cx="3079750" cy="1177290"/>
            <a:chOff x="7088" y="7770"/>
            <a:chExt cx="4850" cy="1854"/>
          </a:xfrm>
        </p:grpSpPr>
        <p:sp>
          <p:nvSpPr>
            <p:cNvPr id="42" name="speed"/>
            <p:cNvSpPr txBox="1">
              <a:spLocks noChangeArrowheads="1"/>
            </p:cNvSpPr>
            <p:nvPr/>
          </p:nvSpPr>
          <p:spPr bwMode="auto">
            <a:xfrm>
              <a:off x="9238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开发11年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腾讯7年开发总监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088" y="7770"/>
              <a:ext cx="1830" cy="1830"/>
              <a:chOff x="7561" y="6980"/>
              <a:chExt cx="1830" cy="183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561" y="6980"/>
                <a:ext cx="1830" cy="1830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21" name="图片 20" descr="C:\Users\DELL\Desktop\程序开发.png程序开发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888" y="7307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7" name="组合 36"/>
          <p:cNvGrpSpPr/>
          <p:nvPr/>
        </p:nvGrpSpPr>
        <p:grpSpPr>
          <a:xfrm>
            <a:off x="7925435" y="4933315"/>
            <a:ext cx="3153410" cy="1178560"/>
            <a:chOff x="12481" y="7769"/>
            <a:chExt cx="4966" cy="1856"/>
          </a:xfrm>
        </p:grpSpPr>
        <p:grpSp>
          <p:nvGrpSpPr>
            <p:cNvPr id="35" name="组合 34"/>
            <p:cNvGrpSpPr/>
            <p:nvPr/>
          </p:nvGrpSpPr>
          <p:grpSpPr>
            <a:xfrm>
              <a:off x="12481" y="7769"/>
              <a:ext cx="1832" cy="1833"/>
              <a:chOff x="13808" y="6978"/>
              <a:chExt cx="1832" cy="1833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3808" y="6978"/>
                <a:ext cx="1832" cy="1833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8" name="图片 17" descr="C:\Users\DELL\Desktop\投资.png投资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37" y="7395"/>
                <a:ext cx="1175" cy="1033"/>
              </a:xfrm>
              <a:prstGeom prst="rect">
                <a:avLst/>
              </a:prstGeom>
            </p:spPr>
          </p:pic>
        </p:grpSp>
        <p:sp>
          <p:nvSpPr>
            <p:cNvPr id="45" name="speed"/>
            <p:cNvSpPr txBox="1">
              <a:spLocks noChangeArrowheads="1"/>
            </p:cNvSpPr>
            <p:nvPr/>
          </p:nvSpPr>
          <p:spPr bwMode="auto">
            <a:xfrm>
              <a:off x="14747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运营10年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腾讯5年运营总监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2377</Words>
  <Application>Microsoft Macintosh PowerPoint</Application>
  <PresentationFormat>自定义</PresentationFormat>
  <Paragraphs>462</Paragraphs>
  <Slides>41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254</cp:revision>
  <dcterms:created xsi:type="dcterms:W3CDTF">2015-12-02T02:04:00Z</dcterms:created>
  <dcterms:modified xsi:type="dcterms:W3CDTF">2017-03-24T04:50:00Z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